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89" r:id="rId4"/>
    <p:sldId id="290" r:id="rId5"/>
    <p:sldId id="291" r:id="rId6"/>
    <p:sldId id="292" r:id="rId7"/>
    <p:sldId id="261" r:id="rId8"/>
    <p:sldId id="294" r:id="rId9"/>
    <p:sldId id="295" r:id="rId10"/>
    <p:sldId id="296" r:id="rId11"/>
    <p:sldId id="297" r:id="rId12"/>
    <p:sldId id="298" r:id="rId13"/>
    <p:sldId id="293" r:id="rId1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6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5973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487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285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2371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3444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5202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8564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4373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7906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5095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8669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54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ordwall.net/play/880/979/218" TargetMode="External"/><Relationship Id="rId4" Type="http://schemas.openxmlformats.org/officeDocument/2006/relationships/hyperlink" Target="https://learningapps.org/watch?v=poa363epa20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6DF7CC-7E41-46FD-AD7B-E6616659F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14713" y="1485914"/>
            <a:ext cx="8643937" cy="2387600"/>
          </a:xfrm>
        </p:spPr>
        <p:txBody>
          <a:bodyPr>
            <a:normAutofit/>
          </a:bodyPr>
          <a:lstStyle/>
          <a:p>
            <a:pPr algn="r"/>
            <a:r>
              <a:rPr lang="hr-HR" sz="4400" b="1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UNIT 1; </a:t>
            </a:r>
            <a:b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With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you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from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the</a:t>
            </a:r>
            <a:r>
              <a:rPr lang="hr-HR" sz="4400" b="1" u="sng" dirty="0">
                <a:solidFill>
                  <a:schemeClr val="accent2"/>
                </a:solidFill>
                <a:latin typeface="+mn-lt"/>
                <a:ea typeface="Cambria" panose="02040503050406030204" pitchFamily="18" charset="0"/>
              </a:rPr>
              <a:t> start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DEA2198-4687-4966-8D99-48F3FDF0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91440" y="3287722"/>
            <a:ext cx="6367210" cy="1655762"/>
          </a:xfrm>
        </p:spPr>
        <p:txBody>
          <a:bodyPr anchor="ctr" anchorCtr="0">
            <a:norm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  <a:cs typeface="+mj-cs"/>
              </a:rPr>
              <a:t>Self-check</a:t>
            </a:r>
            <a:r>
              <a:rPr lang="hr-HR" sz="4400" dirty="0">
                <a:ea typeface="Cambria" panose="02040503050406030204" pitchFamily="18" charset="0"/>
                <a:cs typeface="+mj-cs"/>
              </a:rPr>
              <a:t> 1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BF4E359-F972-4AC7-A8E6-4578E918F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98257">
            <a:off x="638343" y="1325602"/>
            <a:ext cx="3230789" cy="432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59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565" y="268576"/>
            <a:ext cx="4186410" cy="5584399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417975" y="185950"/>
            <a:ext cx="7350904" cy="174180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In </a:t>
            </a:r>
            <a:r>
              <a:rPr lang="hr-HR" sz="2000" b="1" dirty="0" err="1"/>
              <a:t>task</a:t>
            </a:r>
            <a:r>
              <a:rPr lang="hr-HR" sz="2000" b="1" dirty="0"/>
              <a:t> 4, on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next</a:t>
            </a:r>
            <a:r>
              <a:rPr lang="hr-HR" sz="2000" b="1" dirty="0"/>
              <a:t> </a:t>
            </a:r>
            <a:r>
              <a:rPr lang="hr-HR" sz="2000" b="1" dirty="0" err="1"/>
              <a:t>page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have</a:t>
            </a:r>
            <a:r>
              <a:rPr lang="hr-HR" sz="2000" b="1" dirty="0"/>
              <a:t> to </a:t>
            </a:r>
            <a:r>
              <a:rPr lang="hr-HR" sz="2000" b="1" dirty="0" err="1"/>
              <a:t>read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text</a:t>
            </a:r>
            <a:r>
              <a:rPr lang="hr-HR" sz="2000" b="1" dirty="0"/>
              <a:t> </a:t>
            </a:r>
            <a:r>
              <a:rPr lang="hr-HR" sz="2000" b="1" dirty="0" err="1"/>
              <a:t>about</a:t>
            </a:r>
            <a:r>
              <a:rPr lang="hr-HR" sz="2000" b="1" dirty="0"/>
              <a:t> King </a:t>
            </a:r>
            <a:r>
              <a:rPr lang="hr-HR" sz="2000" b="1" dirty="0" err="1"/>
              <a:t>Philippe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belgium</a:t>
            </a:r>
            <a:r>
              <a:rPr lang="hr-HR" sz="2000" b="1" dirty="0"/>
              <a:t>,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fill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text</a:t>
            </a:r>
            <a:r>
              <a:rPr lang="hr-HR" sz="2000" b="1" dirty="0"/>
              <a:t> </a:t>
            </a:r>
            <a:r>
              <a:rPr lang="hr-HR" sz="2000" b="1" dirty="0" err="1"/>
              <a:t>using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verbs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present</a:t>
            </a:r>
            <a:r>
              <a:rPr lang="hr-HR" sz="2000" b="1" dirty="0"/>
              <a:t> </a:t>
            </a:r>
            <a:r>
              <a:rPr lang="hr-HR" sz="2000" b="1" dirty="0" err="1"/>
              <a:t>simple</a:t>
            </a:r>
            <a:r>
              <a:rPr lang="hr-HR" sz="2000" b="1" dirty="0"/>
              <a:t>.</a:t>
            </a:r>
          </a:p>
          <a:p>
            <a:pPr marL="0" indent="0">
              <a:buNone/>
            </a:pPr>
            <a:r>
              <a:rPr lang="hr-HR" sz="2000" i="1" dirty="0"/>
              <a:t>U 4. zadatku na sljedećoj stranici pročitaj tekst i nadopuni ga glagolima u </a:t>
            </a: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Simple</a:t>
            </a:r>
            <a:r>
              <a:rPr lang="hr-HR" sz="2000" i="1" dirty="0"/>
              <a:t>-u. </a:t>
            </a:r>
            <a:r>
              <a:rPr lang="hr-HR" sz="2000" i="1" u="sng" dirty="0"/>
              <a:t>Prisjeti se da glagol u trećem licu dobiva nastavak –s ili –</a:t>
            </a:r>
            <a:r>
              <a:rPr lang="hr-HR" sz="2000" i="1" u="sng" dirty="0" err="1"/>
              <a:t>es</a:t>
            </a:r>
            <a:r>
              <a:rPr lang="hr-HR" sz="2000" i="1" u="sng" dirty="0"/>
              <a:t>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330" y="1953308"/>
            <a:ext cx="8765123" cy="477953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22B71E86-001E-4A8B-B2C8-33B4A8218C37}"/>
              </a:ext>
            </a:extLst>
          </p:cNvPr>
          <p:cNvSpPr txBox="1">
            <a:spLocks/>
          </p:cNvSpPr>
          <p:nvPr/>
        </p:nvSpPr>
        <p:spPr>
          <a:xfrm>
            <a:off x="6745450" y="2913961"/>
            <a:ext cx="72829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eats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422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565" y="268576"/>
            <a:ext cx="4186410" cy="5584399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417975" y="648856"/>
            <a:ext cx="7350904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In </a:t>
            </a:r>
            <a:r>
              <a:rPr lang="hr-HR" sz="2000" b="1" dirty="0" err="1"/>
              <a:t>task</a:t>
            </a:r>
            <a:r>
              <a:rPr lang="hr-HR" sz="2000" b="1" dirty="0"/>
              <a:t> 5, put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verbs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right</a:t>
            </a:r>
            <a:r>
              <a:rPr lang="hr-HR" sz="2000" b="1" dirty="0"/>
              <a:t> </a:t>
            </a:r>
            <a:r>
              <a:rPr lang="hr-HR" sz="2000" b="1" dirty="0" err="1"/>
              <a:t>form</a:t>
            </a:r>
            <a:r>
              <a:rPr lang="hr-HR" sz="2000" b="1" dirty="0"/>
              <a:t>.</a:t>
            </a:r>
          </a:p>
          <a:p>
            <a:pPr marL="0" indent="0">
              <a:buNone/>
            </a:pPr>
            <a:r>
              <a:rPr lang="hr-HR" sz="2000" i="1" dirty="0"/>
              <a:t>Glagole u zagradama zapiši na praznu crtu koristeći </a:t>
            </a: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Simple</a:t>
            </a:r>
            <a:r>
              <a:rPr lang="hr-HR" sz="2000" i="1" dirty="0"/>
              <a:t> (za radnje koje se ponavljaju) ili </a:t>
            </a: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Continuous</a:t>
            </a:r>
            <a:r>
              <a:rPr lang="hr-HR" sz="2000" i="1" dirty="0"/>
              <a:t> (za radnje koje se događaju upravo sada)! </a:t>
            </a:r>
            <a:r>
              <a:rPr lang="hr-HR" sz="2000" i="1" u="sng" dirty="0"/>
              <a:t>Kod </a:t>
            </a:r>
            <a:r>
              <a:rPr lang="hr-HR" sz="2000" i="1" u="sng" dirty="0" err="1"/>
              <a:t>Present</a:t>
            </a:r>
            <a:r>
              <a:rPr lang="hr-HR" sz="2000" i="1" u="sng" dirty="0"/>
              <a:t> </a:t>
            </a:r>
            <a:r>
              <a:rPr lang="hr-HR" sz="2000" i="1" u="sng" dirty="0" err="1"/>
              <a:t>Continuous</a:t>
            </a:r>
            <a:r>
              <a:rPr lang="hr-HR" sz="2000" i="1" u="sng" dirty="0"/>
              <a:t>-a nemoj zaboraviti pomoćni glagol am/</a:t>
            </a:r>
            <a:r>
              <a:rPr lang="hr-HR" sz="2000" i="1" u="sng" dirty="0" err="1"/>
              <a:t>is</a:t>
            </a:r>
            <a:r>
              <a:rPr lang="hr-HR" sz="2000" i="1" u="sng" dirty="0"/>
              <a:t>/are i nastavak –</a:t>
            </a:r>
            <a:r>
              <a:rPr lang="hr-HR" sz="2000" i="1" u="sng" dirty="0" err="1"/>
              <a:t>ing</a:t>
            </a:r>
            <a:r>
              <a:rPr lang="hr-HR" sz="2000" i="1" u="sng" dirty="0"/>
              <a:t>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98" y="2451055"/>
            <a:ext cx="10435803" cy="392522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22B71E86-001E-4A8B-B2C8-33B4A8218C37}"/>
              </a:ext>
            </a:extLst>
          </p:cNvPr>
          <p:cNvSpPr txBox="1">
            <a:spLocks/>
          </p:cNvSpPr>
          <p:nvPr/>
        </p:nvSpPr>
        <p:spPr>
          <a:xfrm>
            <a:off x="2404804" y="2913961"/>
            <a:ext cx="229939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am </a:t>
            </a:r>
            <a:r>
              <a:rPr lang="hr-HR" sz="2200" i="1" dirty="0" err="1">
                <a:solidFill>
                  <a:srgbClr val="FF0000"/>
                </a:solidFill>
              </a:rPr>
              <a:t>sitting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55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565" y="268576"/>
            <a:ext cx="4186410" cy="5584399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417975" y="268576"/>
            <a:ext cx="7350904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Look</a:t>
            </a:r>
            <a:r>
              <a:rPr lang="hr-HR" sz="2000" b="1" dirty="0"/>
              <a:t> at </a:t>
            </a:r>
            <a:r>
              <a:rPr lang="hr-HR" sz="2000" b="1" dirty="0" err="1"/>
              <a:t>Kelly’s</a:t>
            </a:r>
            <a:r>
              <a:rPr lang="hr-HR" sz="2000" b="1" dirty="0"/>
              <a:t> </a:t>
            </a:r>
            <a:r>
              <a:rPr lang="hr-HR" sz="2000" b="1" dirty="0" err="1"/>
              <a:t>timetable</a:t>
            </a:r>
            <a:r>
              <a:rPr lang="hr-HR" sz="2000" b="1" dirty="0"/>
              <a:t>. </a:t>
            </a:r>
            <a:r>
              <a:rPr lang="hr-HR" sz="2000" b="1" dirty="0" err="1"/>
              <a:t>It’s</a:t>
            </a:r>
            <a:r>
              <a:rPr lang="hr-HR" sz="2000" b="1" dirty="0"/>
              <a:t> </a:t>
            </a:r>
            <a:r>
              <a:rPr lang="hr-HR" sz="2000" b="1" dirty="0" err="1"/>
              <a:t>Sunday</a:t>
            </a:r>
            <a:r>
              <a:rPr lang="hr-HR" sz="2000" b="1" dirty="0"/>
              <a:t>. </a:t>
            </a:r>
            <a:r>
              <a:rPr lang="hr-HR" sz="2000" b="1" dirty="0" err="1"/>
              <a:t>What</a:t>
            </a:r>
            <a:r>
              <a:rPr lang="hr-HR" sz="2000" b="1" dirty="0"/>
              <a:t> are </a:t>
            </a:r>
            <a:r>
              <a:rPr lang="hr-HR" sz="2000" b="1" dirty="0" err="1"/>
              <a:t>Kelly’s</a:t>
            </a:r>
            <a:r>
              <a:rPr lang="hr-HR" sz="2000" b="1" dirty="0"/>
              <a:t> </a:t>
            </a:r>
            <a:r>
              <a:rPr lang="hr-HR" sz="2000" b="1" dirty="0" err="1"/>
              <a:t>arrangements</a:t>
            </a:r>
            <a:r>
              <a:rPr lang="hr-HR" sz="2000" b="1" dirty="0"/>
              <a:t> for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next</a:t>
            </a:r>
            <a:r>
              <a:rPr lang="hr-HR" sz="2000" b="1" dirty="0"/>
              <a:t> </a:t>
            </a:r>
            <a:r>
              <a:rPr lang="hr-HR" sz="2000" b="1" dirty="0" err="1"/>
              <a:t>week</a:t>
            </a:r>
            <a:r>
              <a:rPr lang="hr-HR" sz="2000" b="1" dirty="0"/>
              <a:t>? </a:t>
            </a:r>
            <a:r>
              <a:rPr lang="hr-HR" sz="2000" b="1" dirty="0" err="1"/>
              <a:t>Copy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sentences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notebook</a:t>
            </a:r>
            <a:r>
              <a:rPr lang="hr-HR" sz="2000" b="1" dirty="0"/>
              <a:t>..</a:t>
            </a:r>
          </a:p>
          <a:p>
            <a:pPr marL="0" indent="0">
              <a:buNone/>
            </a:pPr>
            <a:r>
              <a:rPr lang="hr-HR" sz="2000" i="1" dirty="0"/>
              <a:t>Pogledaj raspored od </a:t>
            </a:r>
            <a:r>
              <a:rPr lang="hr-HR" sz="2000" i="1" dirty="0" err="1"/>
              <a:t>Kelly</a:t>
            </a:r>
            <a:r>
              <a:rPr lang="hr-HR" sz="2000" i="1" dirty="0"/>
              <a:t> i zapiši u svoju bilježnicu koje su njezine obveze za sljedeći tjedan.</a:t>
            </a:r>
            <a:endParaRPr lang="hr-HR" sz="2000" i="1" u="sng" dirty="0"/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98" y="1893795"/>
            <a:ext cx="10435803" cy="343396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22B71E86-001E-4A8B-B2C8-33B4A8218C37}"/>
              </a:ext>
            </a:extLst>
          </p:cNvPr>
          <p:cNvSpPr txBox="1">
            <a:spLocks/>
          </p:cNvSpPr>
          <p:nvPr/>
        </p:nvSpPr>
        <p:spPr>
          <a:xfrm>
            <a:off x="4417975" y="5489893"/>
            <a:ext cx="735090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She’s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having</a:t>
            </a:r>
            <a:r>
              <a:rPr lang="hr-HR" sz="2200" i="1" dirty="0">
                <a:solidFill>
                  <a:srgbClr val="FF0000"/>
                </a:solidFill>
              </a:rPr>
              <a:t> a </a:t>
            </a:r>
            <a:r>
              <a:rPr lang="hr-HR" sz="2200" i="1" dirty="0" err="1">
                <a:solidFill>
                  <a:srgbClr val="FF0000"/>
                </a:solidFill>
              </a:rPr>
              <a:t>haircut</a:t>
            </a:r>
            <a:r>
              <a:rPr lang="hr-HR" sz="2200" i="1" dirty="0">
                <a:solidFill>
                  <a:srgbClr val="FF0000"/>
                </a:solidFill>
              </a:rPr>
              <a:t> on </a:t>
            </a:r>
            <a:r>
              <a:rPr lang="hr-HR" sz="2200" i="1" dirty="0" err="1">
                <a:solidFill>
                  <a:srgbClr val="FF0000"/>
                </a:solidFill>
              </a:rPr>
              <a:t>Friday</a:t>
            </a:r>
            <a:r>
              <a:rPr lang="hr-HR" sz="2200" i="1" dirty="0">
                <a:solidFill>
                  <a:srgbClr val="FF0000"/>
                </a:solidFill>
              </a:rPr>
              <a:t> at 4.30 pm.</a:t>
            </a:r>
          </a:p>
        </p:txBody>
      </p:sp>
    </p:spTree>
    <p:extLst>
      <p:ext uri="{BB962C8B-B14F-4D97-AF65-F5344CB8AC3E}">
        <p14:creationId xmlns:p14="http://schemas.microsoft.com/office/powerpoint/2010/main" val="2274728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037" y="164465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books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21.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" y="9268"/>
            <a:ext cx="5108774" cy="6839464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273037" y="480887"/>
            <a:ext cx="6551691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Prouči savjete za razvijanje svojih jezičnih sposobnosti!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05B6CA75-C594-427F-BABE-90CF677CB6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049015"/>
            <a:ext cx="10210800" cy="385762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B0936BAE-49DE-4780-A80F-0BC551241B76}"/>
              </a:ext>
            </a:extLst>
          </p:cNvPr>
          <p:cNvSpPr txBox="1">
            <a:spLocks/>
          </p:cNvSpPr>
          <p:nvPr/>
        </p:nvSpPr>
        <p:spPr>
          <a:xfrm>
            <a:off x="5120336" y="5128642"/>
            <a:ext cx="6551691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Naučeno možeš uvježbati i na sljedećim poveznicama:</a:t>
            </a:r>
          </a:p>
          <a:p>
            <a:pPr marL="0" indent="0">
              <a:buNone/>
            </a:pPr>
            <a:r>
              <a:rPr lang="hr-HR" sz="2000" dirty="0">
                <a:hlinkClick r:id="rId4"/>
              </a:rPr>
              <a:t>https://learningapps.org/watch?v=poa363epa20</a:t>
            </a:r>
            <a:endParaRPr lang="hr-HR" sz="2000" dirty="0"/>
          </a:p>
          <a:p>
            <a:pPr marL="0" indent="0">
              <a:buNone/>
            </a:pPr>
            <a:r>
              <a:rPr lang="hr-HR" sz="2000">
                <a:hlinkClick r:id="rId5"/>
              </a:rPr>
              <a:t>https://wordwall.net/play/880/979/218</a:t>
            </a:r>
            <a:endParaRPr lang="hr-HR" sz="2000"/>
          </a:p>
          <a:p>
            <a:pPr marL="0" indent="0">
              <a:buNone/>
            </a:pP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377270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038" y="2907665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books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21.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" y="9268"/>
            <a:ext cx="5108774" cy="6839464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5273038" y="219995"/>
            <a:ext cx="6551691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Kako smo došli do kraja prve nastavne teme našeg udžbenika </a:t>
            </a:r>
            <a:r>
              <a:rPr lang="hr-HR" sz="2000" i="1" dirty="0" err="1"/>
              <a:t>Footsteps</a:t>
            </a:r>
            <a:r>
              <a:rPr lang="hr-HR" sz="2000" i="1" dirty="0"/>
              <a:t> 3, vrijeme je da ponovimo riječi i strukture koje smo naučili.</a:t>
            </a:r>
          </a:p>
          <a:p>
            <a:pPr marL="0" indent="0">
              <a:buNone/>
            </a:pPr>
            <a:r>
              <a:rPr lang="hr-HR" sz="2000" i="1" dirty="0"/>
              <a:t>Prisjetimo se da smo ponovili i proširili vokabular vezan za članove obitelji i njihove međusobne odnose. Naučili smo pridjeve kojima možemo opisati izgled, ponašanje, osjećaje ljudi, ali i njihove karakterne osobine. Osim toga prisjetili smo se </a:t>
            </a: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Simple</a:t>
            </a:r>
            <a:r>
              <a:rPr lang="hr-HR" sz="2000" i="1" dirty="0"/>
              <a:t> i </a:t>
            </a: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Continuous</a:t>
            </a:r>
            <a:r>
              <a:rPr lang="hr-HR" sz="2000" i="1" dirty="0"/>
              <a:t> glagolskih vremena. 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273037" y="3429000"/>
            <a:ext cx="6551691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Nakon svake nastavne teme u tvom udžbeniku, ali i radnoj bilježnici se nalazi kutak za </a:t>
            </a:r>
            <a:r>
              <a:rPr lang="hr-HR" sz="2000" i="1" dirty="0" err="1"/>
              <a:t>samoprocjenu</a:t>
            </a:r>
            <a:r>
              <a:rPr lang="hr-HR" sz="2000" i="1" dirty="0"/>
              <a:t> vlastitog napretka.</a:t>
            </a:r>
          </a:p>
          <a:p>
            <a:pPr marL="0" indent="0">
              <a:buNone/>
            </a:pPr>
            <a:r>
              <a:rPr lang="hr-HR" sz="2000" i="1" dirty="0"/>
              <a:t>Stoga, pogledaj zadatke na 21. stranici i probaj odrediti koliko si napredovao. </a:t>
            </a:r>
          </a:p>
        </p:txBody>
      </p:sp>
    </p:spTree>
    <p:extLst>
      <p:ext uri="{BB962C8B-B14F-4D97-AF65-F5344CB8AC3E}">
        <p14:creationId xmlns:p14="http://schemas.microsoft.com/office/powerpoint/2010/main" val="2122178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037" y="197919"/>
            <a:ext cx="6019800" cy="7341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Can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do </a:t>
            </a:r>
            <a:r>
              <a:rPr lang="hr-HR" sz="2000" b="1" dirty="0" err="1"/>
              <a:t>this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Možeš li…?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" y="9268"/>
            <a:ext cx="5108774" cy="6839464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273037" y="4841191"/>
            <a:ext cx="6551691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imenovati članove velike obitelji i objasniti njihove odnose?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govoriti o navikama ljudi i svakodnevnim aktivnostima?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govoriti o događajima koji se događaju upravo sada?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govoriti o svojim budućim dogovorima?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govoriti o razlozima za i protiv velike obitelji?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hr-HR" sz="2000" i="1" dirty="0"/>
              <a:t>reći nešto o dobrom roditeljstvu?</a:t>
            </a:r>
          </a:p>
          <a:p>
            <a:pPr>
              <a:buFontTx/>
              <a:buChar char="-"/>
            </a:pPr>
            <a:endParaRPr lang="hr-HR" sz="2000" i="1" dirty="0"/>
          </a:p>
          <a:p>
            <a:pPr>
              <a:buFontTx/>
              <a:buChar char="-"/>
            </a:pP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718" y="932657"/>
            <a:ext cx="10401300" cy="368617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3308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0336" y="1182192"/>
            <a:ext cx="6019800" cy="7341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Can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use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phrases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a </a:t>
            </a:r>
            <a:r>
              <a:rPr lang="hr-HR" sz="2000" b="1" dirty="0" err="1"/>
              <a:t>context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Možeš li upotrijebiti ove fraze u rečenici?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" y="9268"/>
            <a:ext cx="5108774" cy="6839464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20336" y="3429000"/>
            <a:ext cx="6810931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Prisjeti se što znače navedeni izrazi i u svoju bilježnicu zapiši rečenice!</a:t>
            </a:r>
          </a:p>
          <a:p>
            <a:pPr marL="0" indent="0">
              <a:buNone/>
            </a:pPr>
            <a:r>
              <a:rPr lang="hr-HR" sz="2000" b="1" dirty="0" err="1"/>
              <a:t>through</a:t>
            </a:r>
            <a:r>
              <a:rPr lang="hr-HR" sz="2000" b="1" dirty="0"/>
              <a:t> </a:t>
            </a:r>
            <a:r>
              <a:rPr lang="hr-HR" sz="2000" b="1" dirty="0" err="1"/>
              <a:t>thick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tin</a:t>
            </a:r>
            <a:r>
              <a:rPr lang="hr-HR" sz="2000" i="1" dirty="0"/>
              <a:t>		kroz dobro i loše</a:t>
            </a:r>
          </a:p>
          <a:p>
            <a:pPr marL="0" indent="0">
              <a:buNone/>
            </a:pPr>
            <a:r>
              <a:rPr lang="hr-HR" sz="2000" b="1" dirty="0" err="1"/>
              <a:t>speak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same </a:t>
            </a:r>
            <a:r>
              <a:rPr lang="hr-HR" sz="2000" b="1" dirty="0" err="1"/>
              <a:t>language</a:t>
            </a:r>
            <a:r>
              <a:rPr lang="hr-HR" sz="2000" i="1" dirty="0"/>
              <a:t>		dobro se razumjeti </a:t>
            </a:r>
          </a:p>
          <a:p>
            <a:pPr marL="0" indent="0">
              <a:buNone/>
            </a:pPr>
            <a:r>
              <a:rPr lang="hr-HR" sz="2000" b="1" dirty="0" err="1"/>
              <a:t>know</a:t>
            </a:r>
            <a:r>
              <a:rPr lang="hr-HR" sz="2000" b="1" dirty="0"/>
              <a:t> </a:t>
            </a:r>
            <a:r>
              <a:rPr lang="hr-HR" sz="2000" b="1" dirty="0" err="1"/>
              <a:t>someone</a:t>
            </a:r>
            <a:r>
              <a:rPr lang="hr-HR" sz="2000" b="1" dirty="0"/>
              <a:t> </a:t>
            </a:r>
            <a:r>
              <a:rPr lang="hr-HR" sz="2000" b="1" dirty="0" err="1"/>
              <a:t>inside</a:t>
            </a:r>
            <a:r>
              <a:rPr lang="hr-HR" sz="2000" b="1" dirty="0"/>
              <a:t> </a:t>
            </a:r>
            <a:r>
              <a:rPr lang="hr-HR" sz="2000" b="1" dirty="0" err="1"/>
              <a:t>out</a:t>
            </a:r>
            <a:r>
              <a:rPr lang="hr-HR" sz="2000" i="1" dirty="0"/>
              <a:t>		nekoga jako dobro poznati</a:t>
            </a:r>
          </a:p>
          <a:p>
            <a:pPr marL="0" indent="0">
              <a:buNone/>
            </a:pPr>
            <a:r>
              <a:rPr lang="hr-HR" sz="2000" b="1" dirty="0" err="1"/>
              <a:t>bury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hatchet</a:t>
            </a:r>
            <a:r>
              <a:rPr lang="hr-HR" sz="2000" b="1" dirty="0"/>
              <a:t>	</a:t>
            </a:r>
            <a:r>
              <a:rPr lang="hr-HR" sz="2000" i="1" dirty="0"/>
              <a:t>		zakopati sjekiru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34" y="2193785"/>
            <a:ext cx="10401300" cy="95776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6068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0336" y="932059"/>
            <a:ext cx="6810930" cy="9842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How </a:t>
            </a:r>
            <a:r>
              <a:rPr lang="hr-HR" sz="2000" b="1" dirty="0" err="1"/>
              <a:t>many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 </a:t>
            </a:r>
            <a:r>
              <a:rPr lang="hr-HR" sz="2000" b="1" dirty="0" err="1"/>
              <a:t>can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name</a:t>
            </a:r>
            <a:r>
              <a:rPr lang="hr-HR" sz="2000" b="1" dirty="0"/>
              <a:t> </a:t>
            </a:r>
            <a:r>
              <a:rPr lang="hr-HR" sz="2000" b="1" dirty="0" err="1"/>
              <a:t>that</a:t>
            </a:r>
            <a:r>
              <a:rPr lang="hr-HR" sz="2000" b="1" dirty="0"/>
              <a:t> </a:t>
            </a:r>
            <a:r>
              <a:rPr lang="hr-HR" sz="2000" b="1" dirty="0" err="1"/>
              <a:t>describe</a:t>
            </a:r>
            <a:r>
              <a:rPr lang="hr-HR" sz="2000" b="1" dirty="0"/>
              <a:t>…?</a:t>
            </a:r>
            <a:br>
              <a:rPr lang="hr-HR" sz="2000" b="1" dirty="0"/>
            </a:br>
            <a:r>
              <a:rPr lang="hr-HR" sz="2000" i="1" dirty="0"/>
              <a:t>Pokušaj u svoju bilježnicu imenovati što više riječi za ponuđene kategorije.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" y="9268"/>
            <a:ext cx="5108774" cy="6839464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20335" y="3739017"/>
            <a:ext cx="6810931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AutoNum type="alphaLcParenR"/>
            </a:pPr>
            <a:r>
              <a:rPr lang="hr-HR" sz="2000" i="1" dirty="0"/>
              <a:t>obitelj i članove obitelji</a:t>
            </a:r>
          </a:p>
          <a:p>
            <a:pPr marL="457200" indent="-457200">
              <a:buAutoNum type="alphaLcParenR"/>
            </a:pPr>
            <a:r>
              <a:rPr lang="hr-HR" sz="2000" i="1" dirty="0"/>
              <a:t>karakter osobe</a:t>
            </a:r>
          </a:p>
          <a:p>
            <a:pPr marL="457200" indent="-457200">
              <a:buAutoNum type="alphaLcParenR"/>
            </a:pPr>
            <a:r>
              <a:rPr lang="hr-HR" sz="2000" i="1" dirty="0"/>
              <a:t>vanjski izgled osobe</a:t>
            </a:r>
          </a:p>
          <a:p>
            <a:pPr marL="457200" indent="-457200">
              <a:buAutoNum type="alphaLcParenR"/>
            </a:pPr>
            <a:r>
              <a:rPr lang="hr-HR" sz="2000" i="1" dirty="0"/>
              <a:t>emocije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34" y="2224595"/>
            <a:ext cx="10401300" cy="89614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487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0335" y="133746"/>
            <a:ext cx="6810930" cy="16519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Correct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mistakes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bold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copy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sentences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notebook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U ovom tekstu su riječi napisane </a:t>
            </a:r>
            <a:r>
              <a:rPr lang="hr-HR" sz="2000" b="1" i="1" dirty="0" err="1"/>
              <a:t>boldanim</a:t>
            </a:r>
            <a:r>
              <a:rPr lang="hr-HR" sz="2000" i="1" dirty="0"/>
              <a:t> slovima pogrešne. Ispravi pogrješke, i tekst ispravno prepiši u svoju bilježnicu.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" y="9268"/>
            <a:ext cx="5108774" cy="6839464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20335" y="5125599"/>
            <a:ext cx="6965169" cy="2064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dirty="0" err="1"/>
              <a:t>Every</a:t>
            </a:r>
            <a:r>
              <a:rPr lang="hr-HR" sz="2000" dirty="0"/>
              <a:t> </a:t>
            </a:r>
            <a:r>
              <a:rPr lang="hr-HR" sz="2000" dirty="0" err="1"/>
              <a:t>morning</a:t>
            </a:r>
            <a:r>
              <a:rPr lang="hr-HR" sz="2000" dirty="0"/>
              <a:t> </a:t>
            </a:r>
            <a:r>
              <a:rPr lang="hr-HR" sz="2000" dirty="0" err="1"/>
              <a:t>before</a:t>
            </a:r>
            <a:r>
              <a:rPr lang="hr-HR" sz="2000" dirty="0"/>
              <a:t> </a:t>
            </a:r>
            <a:r>
              <a:rPr lang="hr-HR" sz="2000" dirty="0" err="1"/>
              <a:t>school</a:t>
            </a:r>
            <a:r>
              <a:rPr lang="hr-HR" sz="2000" dirty="0"/>
              <a:t>, </a:t>
            </a:r>
            <a:r>
              <a:rPr lang="hr-HR" sz="2000" dirty="0" err="1"/>
              <a:t>my</a:t>
            </a:r>
            <a:r>
              <a:rPr lang="hr-HR" sz="2000" dirty="0"/>
              <a:t> </a:t>
            </a:r>
            <a:r>
              <a:rPr lang="hr-HR" sz="2000" b="1" dirty="0" err="1"/>
              <a:t>niece</a:t>
            </a:r>
            <a:r>
              <a:rPr lang="hr-HR" sz="2000" dirty="0"/>
              <a:t> Tina </a:t>
            </a:r>
            <a:r>
              <a:rPr lang="hr-HR" sz="2000" b="1" dirty="0" err="1"/>
              <a:t>looks</a:t>
            </a:r>
            <a:r>
              <a:rPr lang="hr-HR" sz="2000" b="1" dirty="0"/>
              <a:t> </a:t>
            </a:r>
            <a:r>
              <a:rPr lang="hr-HR" sz="2000" dirty="0"/>
              <a:t>for </a:t>
            </a:r>
            <a:r>
              <a:rPr lang="hr-HR" sz="2000" dirty="0" err="1"/>
              <a:t>her</a:t>
            </a:r>
            <a:r>
              <a:rPr lang="hr-HR" sz="2000" dirty="0"/>
              <a:t> </a:t>
            </a:r>
            <a:r>
              <a:rPr lang="hr-HR" sz="2000" dirty="0" err="1"/>
              <a:t>glasses</a:t>
            </a:r>
            <a:r>
              <a:rPr lang="hr-HR" sz="2000" dirty="0"/>
              <a:t>.</a:t>
            </a:r>
          </a:p>
          <a:p>
            <a:pPr marL="0" indent="0">
              <a:buNone/>
            </a:pPr>
            <a:r>
              <a:rPr lang="hr-HR" sz="2000" i="1" dirty="0"/>
              <a:t>Tina je žensko ime tako da nije riječ o nećaku, nego nećakinji. Osim toga Tina traži svoje naočale svaki dan – dakle, upotrebljavamo </a:t>
            </a: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Simple</a:t>
            </a:r>
            <a:r>
              <a:rPr lang="hr-HR" sz="2000" i="1" dirty="0"/>
              <a:t>, a ne </a:t>
            </a: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Continuous</a:t>
            </a:r>
            <a:r>
              <a:rPr lang="hr-HR" sz="2000" i="1" dirty="0"/>
              <a:t>.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8F0B890C-6670-40D9-BC5A-12739E4FF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472" y="1498499"/>
            <a:ext cx="9567055" cy="329473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6318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B6BFB55-AB3A-4C18-8FAE-E3664C90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1342" y="287576"/>
            <a:ext cx="6341125" cy="398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18.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565" y="268576"/>
            <a:ext cx="4186410" cy="5584399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417975" y="705362"/>
            <a:ext cx="7350904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In </a:t>
            </a:r>
            <a:r>
              <a:rPr lang="hr-HR" sz="2000" b="1" dirty="0" err="1"/>
              <a:t>task</a:t>
            </a:r>
            <a:r>
              <a:rPr lang="hr-HR" sz="2000" b="1" dirty="0"/>
              <a:t> 1, </a:t>
            </a:r>
            <a:r>
              <a:rPr lang="hr-HR" sz="2000" b="1" dirty="0" err="1"/>
              <a:t>unscramble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write</a:t>
            </a:r>
            <a:r>
              <a:rPr lang="hr-HR" sz="2000" b="1" dirty="0"/>
              <a:t> </a:t>
            </a:r>
            <a:r>
              <a:rPr lang="hr-HR" sz="2000" b="1" dirty="0" err="1"/>
              <a:t>them</a:t>
            </a:r>
            <a:r>
              <a:rPr lang="hr-HR" sz="2000" b="1" dirty="0"/>
              <a:t> </a:t>
            </a:r>
            <a:r>
              <a:rPr lang="hr-HR" sz="2000" b="1" dirty="0" err="1"/>
              <a:t>next</a:t>
            </a:r>
            <a:r>
              <a:rPr lang="hr-HR" sz="2000" b="1" dirty="0"/>
              <a:t> to </a:t>
            </a:r>
            <a:r>
              <a:rPr lang="hr-HR" sz="2000" b="1" dirty="0" err="1"/>
              <a:t>their</a:t>
            </a:r>
            <a:r>
              <a:rPr lang="hr-HR" sz="2000" b="1" dirty="0"/>
              <a:t> </a:t>
            </a:r>
            <a:r>
              <a:rPr lang="hr-HR" sz="2000" b="1" dirty="0" err="1"/>
              <a:t>definitions</a:t>
            </a:r>
            <a:r>
              <a:rPr lang="hr-HR" sz="2000" b="1" dirty="0"/>
              <a:t>.</a:t>
            </a:r>
          </a:p>
          <a:p>
            <a:pPr marL="0" indent="0">
              <a:buNone/>
            </a:pPr>
            <a:r>
              <a:rPr lang="hr-HR" sz="2000" i="1" dirty="0"/>
              <a:t>Posloži slova u riječima pravilnim redoslijedom, te potom zapiši riječ pored ispravnog objašnjenja, tj. definicije.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33" y="2218638"/>
            <a:ext cx="10858733" cy="401710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22B71E86-001E-4A8B-B2C8-33B4A8218C37}"/>
              </a:ext>
            </a:extLst>
          </p:cNvPr>
          <p:cNvSpPr txBox="1">
            <a:spLocks/>
          </p:cNvSpPr>
          <p:nvPr/>
        </p:nvSpPr>
        <p:spPr>
          <a:xfrm>
            <a:off x="1703574" y="2490651"/>
            <a:ext cx="116503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cheerful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4A0AB61-D9FD-4045-BF7C-428C51964632}"/>
              </a:ext>
            </a:extLst>
          </p:cNvPr>
          <p:cNvSpPr txBox="1">
            <a:spLocks/>
          </p:cNvSpPr>
          <p:nvPr/>
        </p:nvSpPr>
        <p:spPr>
          <a:xfrm>
            <a:off x="2120378" y="4122080"/>
            <a:ext cx="116503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cheerful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701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 build="p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565" y="268576"/>
            <a:ext cx="4186410" cy="5584399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417975" y="863487"/>
            <a:ext cx="7350904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Fill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gaps</a:t>
            </a:r>
            <a:r>
              <a:rPr lang="hr-HR" sz="2000" b="1" dirty="0"/>
              <a:t> </a:t>
            </a:r>
            <a:r>
              <a:rPr lang="hr-HR" sz="2000" b="1" dirty="0" err="1"/>
              <a:t>with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correct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task</a:t>
            </a:r>
            <a:r>
              <a:rPr lang="hr-HR" sz="2000" b="1" dirty="0"/>
              <a:t> 2.</a:t>
            </a:r>
          </a:p>
          <a:p>
            <a:pPr marL="0" indent="0">
              <a:buNone/>
            </a:pPr>
            <a:r>
              <a:rPr lang="hr-HR" sz="2000" i="1" dirty="0"/>
              <a:t>U drugom zadatku riječi uvrsti u tekst.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670" y="1845128"/>
            <a:ext cx="10535209" cy="460136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22B71E86-001E-4A8B-B2C8-33B4A8218C37}"/>
              </a:ext>
            </a:extLst>
          </p:cNvPr>
          <p:cNvSpPr txBox="1">
            <a:spLocks/>
          </p:cNvSpPr>
          <p:nvPr/>
        </p:nvSpPr>
        <p:spPr>
          <a:xfrm>
            <a:off x="4755246" y="2803255"/>
            <a:ext cx="116503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siblings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93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EA4478F-12CA-4225-8F02-AFD946883A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565" y="268576"/>
            <a:ext cx="4186410" cy="5584399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18FF3D2-6816-42B0-822B-02DA9A789822}"/>
              </a:ext>
            </a:extLst>
          </p:cNvPr>
          <p:cNvSpPr txBox="1">
            <a:spLocks/>
          </p:cNvSpPr>
          <p:nvPr/>
        </p:nvSpPr>
        <p:spPr>
          <a:xfrm>
            <a:off x="4417975" y="185950"/>
            <a:ext cx="7350904" cy="1741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Look</a:t>
            </a:r>
            <a:r>
              <a:rPr lang="hr-HR" sz="2000" b="1" dirty="0"/>
              <a:t> at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people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photos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task</a:t>
            </a:r>
            <a:r>
              <a:rPr lang="hr-HR" sz="2000" b="1" dirty="0"/>
              <a:t> 3. </a:t>
            </a:r>
            <a:r>
              <a:rPr lang="hr-HR" sz="2000" b="1" dirty="0" err="1"/>
              <a:t>Imagine</a:t>
            </a:r>
            <a:r>
              <a:rPr lang="hr-HR" sz="2000" b="1" dirty="0"/>
              <a:t> </a:t>
            </a:r>
            <a:r>
              <a:rPr lang="hr-HR" sz="2000" b="1" dirty="0" err="1"/>
              <a:t>they</a:t>
            </a:r>
            <a:r>
              <a:rPr lang="hr-HR" sz="2000" b="1" dirty="0"/>
              <a:t> are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friends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describe</a:t>
            </a:r>
            <a:r>
              <a:rPr lang="hr-HR" sz="2000" b="1" dirty="0"/>
              <a:t> </a:t>
            </a:r>
            <a:r>
              <a:rPr lang="hr-HR" sz="2000" b="1" dirty="0" err="1"/>
              <a:t>them</a:t>
            </a:r>
            <a:r>
              <a:rPr lang="hr-HR" sz="2000" b="1" dirty="0"/>
              <a:t> to </a:t>
            </a:r>
            <a:r>
              <a:rPr lang="hr-HR" sz="2000" b="1" dirty="0" err="1"/>
              <a:t>others</a:t>
            </a:r>
            <a:r>
              <a:rPr lang="hr-HR" sz="2000" b="1" dirty="0"/>
              <a:t> (</a:t>
            </a:r>
            <a:r>
              <a:rPr lang="hr-HR" sz="2000" b="1" dirty="0" err="1"/>
              <a:t>their</a:t>
            </a:r>
            <a:r>
              <a:rPr lang="hr-HR" sz="2000" b="1" dirty="0"/>
              <a:t> </a:t>
            </a:r>
            <a:r>
              <a:rPr lang="hr-HR" sz="2000" b="1" dirty="0" err="1"/>
              <a:t>looks</a:t>
            </a:r>
            <a:r>
              <a:rPr lang="hr-HR" sz="2000" b="1" dirty="0"/>
              <a:t>, </a:t>
            </a:r>
            <a:r>
              <a:rPr lang="hr-HR" sz="2000" b="1" dirty="0" err="1"/>
              <a:t>bahaviour</a:t>
            </a:r>
            <a:r>
              <a:rPr lang="hr-HR" sz="2000" b="1" dirty="0"/>
              <a:t>, </a:t>
            </a:r>
            <a:r>
              <a:rPr lang="hr-HR" sz="2000" b="1" dirty="0" err="1"/>
              <a:t>character</a:t>
            </a:r>
            <a:r>
              <a:rPr lang="hr-HR" sz="2000" b="1" dirty="0"/>
              <a:t>, </a:t>
            </a:r>
            <a:r>
              <a:rPr lang="hr-HR" sz="2000" b="1" dirty="0" err="1"/>
              <a:t>emotions</a:t>
            </a:r>
            <a:r>
              <a:rPr lang="hr-HR" sz="2000" b="1" dirty="0"/>
              <a:t>).</a:t>
            </a:r>
          </a:p>
          <a:p>
            <a:pPr marL="0" indent="0">
              <a:buNone/>
            </a:pPr>
            <a:r>
              <a:rPr lang="hr-HR" sz="2000" i="1" dirty="0"/>
              <a:t>Zamisli da su ljudi na fotografijama u 3. zadatku tvoji prijatelji. Opiši njihov izgled, ponašanje, karakter, emocije.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255B4FC-89B0-4357-9C41-9F0792D7E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395" y="1927755"/>
            <a:ext cx="10535209" cy="448082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22B71E86-001E-4A8B-B2C8-33B4A8218C37}"/>
              </a:ext>
            </a:extLst>
          </p:cNvPr>
          <p:cNvSpPr txBox="1">
            <a:spLocks/>
          </p:cNvSpPr>
          <p:nvPr/>
        </p:nvSpPr>
        <p:spPr>
          <a:xfrm>
            <a:off x="3609492" y="2803255"/>
            <a:ext cx="763873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She’s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cheerful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and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adventurous</a:t>
            </a:r>
            <a:r>
              <a:rPr lang="hr-HR" sz="2200" i="1" dirty="0">
                <a:solidFill>
                  <a:srgbClr val="FF0000"/>
                </a:solidFill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3450281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1173</TotalTime>
  <Words>625</Words>
  <Application>Microsoft Office PowerPoint</Application>
  <PresentationFormat>Široki zaslon</PresentationFormat>
  <Paragraphs>53</Paragraphs>
  <Slides>13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Cambria</vt:lpstr>
      <vt:lpstr>Tema sustava Office</vt:lpstr>
      <vt:lpstr>UNIT 1;  With you from the start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OF KIN</dc:title>
  <dc:creator>Siniša Vuksan</dc:creator>
  <cp:lastModifiedBy>Siniša Vuksan</cp:lastModifiedBy>
  <cp:revision>116</cp:revision>
  <dcterms:created xsi:type="dcterms:W3CDTF">2020-09-12T11:20:19Z</dcterms:created>
  <dcterms:modified xsi:type="dcterms:W3CDTF">2020-10-09T07:57:27Z</dcterms:modified>
</cp:coreProperties>
</file>